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60" r:id="rId5"/>
    <p:sldId id="261" r:id="rId6"/>
    <p:sldId id="264" r:id="rId7"/>
    <p:sldId id="269" r:id="rId8"/>
    <p:sldId id="265" r:id="rId9"/>
    <p:sldId id="272" r:id="rId10"/>
    <p:sldId id="263" r:id="rId11"/>
    <p:sldId id="273" r:id="rId12"/>
    <p:sldId id="267" r:id="rId13"/>
    <p:sldId id="268" r:id="rId14"/>
    <p:sldId id="270" r:id="rId15"/>
    <p:sldId id="271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00"/>
    <p:restoredTop sz="94714"/>
  </p:normalViewPr>
  <p:slideViewPr>
    <p:cSldViewPr snapToGrid="0" snapToObjects="1" showGuides="1">
      <p:cViewPr>
        <p:scale>
          <a:sx n="130" d="100"/>
          <a:sy n="130" d="100"/>
        </p:scale>
        <p:origin x="105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804A0-EE6D-F741-98BE-D9135908AC21}" type="datetimeFigureOut">
              <a:rPr lang="en-US" smtClean="0"/>
              <a:t>5/10/19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2F468-ACB7-804C-9792-519071D9C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945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C8B85-670B-3E49-A0D1-8E80AFAEDA1B}" type="datetimeFigureOut">
              <a:rPr lang="en-US" smtClean="0"/>
              <a:t>5/10/19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715A4-7A20-8C40-8BB6-88021E286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43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Geocode meeting </a:t>
            </a:r>
          </a:p>
          <a:p>
            <a:r>
              <a:rPr lang="en-US" dirty="0" smtClean="0"/>
              <a:t>5/10/19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31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7588" y="2984922"/>
            <a:ext cx="1881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/>
              <a:t>The Overfitting Problem</a:t>
            </a:r>
            <a:endParaRPr lang="en-US" sz="24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070447" y="236631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Gather/Clean Data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581549" y="236631"/>
            <a:ext cx="2615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Representing the Data</a:t>
            </a:r>
            <a:endParaRPr lang="en-US" sz="2000"/>
          </a:p>
        </p:txBody>
      </p:sp>
      <p:sp>
        <p:nvSpPr>
          <p:cNvPr id="5" name="TextBox 4"/>
          <p:cNvSpPr txBox="1"/>
          <p:nvPr/>
        </p:nvSpPr>
        <p:spPr>
          <a:xfrm>
            <a:off x="6438195" y="236631"/>
            <a:ext cx="2530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Build/Train the Model</a:t>
            </a:r>
            <a:endParaRPr lang="en-US" sz="2000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9217769" y="236631"/>
            <a:ext cx="1320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Evaluation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907684" y="236631"/>
            <a:ext cx="914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Deploy</a:t>
            </a:r>
            <a:endParaRPr lang="en-US" sz="20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1" y="1254348"/>
            <a:ext cx="5447531" cy="23307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585" y="3585087"/>
            <a:ext cx="8352503" cy="25164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170578" y="2235052"/>
            <a:ext cx="2411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11894"/>
                </a:solidFill>
                <a:latin typeface=""/>
              </a:rPr>
              <a:t>https://</a:t>
            </a:r>
            <a:r>
              <a:rPr lang="en-US" dirty="0" err="1">
                <a:solidFill>
                  <a:srgbClr val="011894"/>
                </a:solidFill>
                <a:latin typeface=""/>
              </a:rPr>
              <a:t>xkcd.com</a:t>
            </a:r>
            <a:r>
              <a:rPr lang="en-US" dirty="0">
                <a:solidFill>
                  <a:srgbClr val="011894"/>
                </a:solidFill>
                <a:latin typeface=""/>
              </a:rPr>
              <a:t>/1122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91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0447" y="1588742"/>
            <a:ext cx="5367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Bias</a:t>
            </a:r>
          </a:p>
          <a:p>
            <a:r>
              <a:rPr lang="en-US" sz="2400" dirty="0" smtClean="0"/>
              <a:t>Error due to model misspecification</a:t>
            </a:r>
          </a:p>
          <a:p>
            <a:r>
              <a:rPr lang="en-US" sz="2400" dirty="0" smtClean="0"/>
              <a:t>(oversimplification)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0447" y="236631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Gather/Clean Data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581549" y="236631"/>
            <a:ext cx="2615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Representing the Data</a:t>
            </a:r>
            <a:endParaRPr lang="en-US" sz="2000"/>
          </a:p>
        </p:txBody>
      </p:sp>
      <p:sp>
        <p:nvSpPr>
          <p:cNvPr id="5" name="TextBox 4"/>
          <p:cNvSpPr txBox="1"/>
          <p:nvPr/>
        </p:nvSpPr>
        <p:spPr>
          <a:xfrm>
            <a:off x="6438195" y="236631"/>
            <a:ext cx="2530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Build/Train the Model</a:t>
            </a:r>
            <a:endParaRPr lang="en-US" sz="2000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9217769" y="236631"/>
            <a:ext cx="1320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Evaluation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907684" y="236631"/>
            <a:ext cx="914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Deploy</a:t>
            </a:r>
            <a:endParaRPr lang="en-US" sz="2000"/>
          </a:p>
        </p:txBody>
      </p:sp>
      <p:sp>
        <p:nvSpPr>
          <p:cNvPr id="13" name="TextBox 12"/>
          <p:cNvSpPr txBox="1"/>
          <p:nvPr/>
        </p:nvSpPr>
        <p:spPr>
          <a:xfrm>
            <a:off x="1070447" y="3235645"/>
            <a:ext cx="5367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Variance</a:t>
            </a:r>
          </a:p>
          <a:p>
            <a:r>
              <a:rPr lang="en-US" sz="2400" dirty="0" smtClean="0"/>
              <a:t>Error due to sensitivity of model to fluctuations in training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195" y="1096707"/>
            <a:ext cx="5245100" cy="5245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85330" y="6341807"/>
            <a:ext cx="1697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 smtClean="0">
                <a:solidFill>
                  <a:schemeClr val="accent1"/>
                </a:solidFill>
              </a:rPr>
              <a:t>Domingos</a:t>
            </a:r>
            <a:r>
              <a:rPr lang="en-US" sz="1600" i="1" dirty="0" smtClean="0">
                <a:solidFill>
                  <a:schemeClr val="accent1"/>
                </a:solidFill>
              </a:rPr>
              <a:t> (2011)</a:t>
            </a:r>
            <a:endParaRPr lang="en-US" sz="16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730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0447" y="236631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Gather/Clean Data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581549" y="236631"/>
            <a:ext cx="2615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Representing the Data</a:t>
            </a:r>
            <a:endParaRPr lang="en-US" sz="2000"/>
          </a:p>
        </p:txBody>
      </p:sp>
      <p:sp>
        <p:nvSpPr>
          <p:cNvPr id="5" name="TextBox 4"/>
          <p:cNvSpPr txBox="1"/>
          <p:nvPr/>
        </p:nvSpPr>
        <p:spPr>
          <a:xfrm>
            <a:off x="6438195" y="236631"/>
            <a:ext cx="2530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Build/Train the Model</a:t>
            </a:r>
            <a:endParaRPr lang="en-US" sz="2000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9217769" y="236631"/>
            <a:ext cx="1320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Evaluation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907684" y="236631"/>
            <a:ext cx="914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Deploy</a:t>
            </a:r>
            <a:endParaRPr lang="en-US" sz="20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929" y="1200269"/>
            <a:ext cx="9313698" cy="495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1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0447" y="236631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Gather/Clean Data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581549" y="236631"/>
            <a:ext cx="2615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Representing the Data</a:t>
            </a:r>
            <a:endParaRPr lang="en-US" sz="2000"/>
          </a:p>
        </p:txBody>
      </p:sp>
      <p:sp>
        <p:nvSpPr>
          <p:cNvPr id="5" name="TextBox 4"/>
          <p:cNvSpPr txBox="1"/>
          <p:nvPr/>
        </p:nvSpPr>
        <p:spPr>
          <a:xfrm>
            <a:off x="6438195" y="236631"/>
            <a:ext cx="2530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Build/Train the Model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217769" y="236631"/>
            <a:ext cx="1320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Evaluation</a:t>
            </a:r>
            <a:endParaRPr lang="en-US" sz="2000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10907684" y="236631"/>
            <a:ext cx="914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Deploy</a:t>
            </a:r>
            <a:endParaRPr lang="en-US" sz="2000"/>
          </a:p>
        </p:txBody>
      </p:sp>
      <p:sp>
        <p:nvSpPr>
          <p:cNvPr id="8" name="Rectangle 7"/>
          <p:cNvSpPr/>
          <p:nvPr/>
        </p:nvSpPr>
        <p:spPr>
          <a:xfrm>
            <a:off x="1427419" y="1209368"/>
            <a:ext cx="6105832" cy="74725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Training Data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523419" y="1209368"/>
            <a:ext cx="2682465" cy="747252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Test Data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963282" y="2552344"/>
            <a:ext cx="5784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Training data</a:t>
            </a:r>
          </a:p>
          <a:p>
            <a:r>
              <a:rPr lang="en-US" sz="2400" dirty="0" smtClean="0"/>
              <a:t>Set of observations used to train the model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963282" y="3626602"/>
            <a:ext cx="9184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Validation data</a:t>
            </a:r>
          </a:p>
          <a:p>
            <a:r>
              <a:rPr lang="en-US" sz="2400" dirty="0" smtClean="0"/>
              <a:t>Set of observations used for evaluation during </a:t>
            </a:r>
            <a:r>
              <a:rPr lang="en-US" sz="2400" dirty="0" err="1" smtClean="0"/>
              <a:t>hyperparameter</a:t>
            </a:r>
            <a:r>
              <a:rPr lang="en-US" sz="2400" dirty="0" smtClean="0"/>
              <a:t> tuning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63282" y="5053324"/>
            <a:ext cx="9161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Test data</a:t>
            </a:r>
          </a:p>
          <a:p>
            <a:r>
              <a:rPr lang="en-US" sz="2400" dirty="0" smtClean="0"/>
              <a:t>Held out observation used to measure </a:t>
            </a:r>
            <a:r>
              <a:rPr lang="en-US" sz="2400" u="sng" dirty="0" err="1" smtClean="0"/>
              <a:t>generealization</a:t>
            </a:r>
            <a:r>
              <a:rPr lang="en-US" sz="2400" dirty="0" smtClean="0"/>
              <a:t> performance.</a:t>
            </a:r>
          </a:p>
          <a:p>
            <a:r>
              <a:rPr lang="en-US" sz="2400" i="1" dirty="0" smtClean="0"/>
              <a:t>These data are </a:t>
            </a:r>
            <a:r>
              <a:rPr lang="en-US" sz="2400" b="1" i="1" dirty="0" smtClean="0"/>
              <a:t>not</a:t>
            </a:r>
            <a:r>
              <a:rPr lang="en-US" sz="2400" i="1" dirty="0" smtClean="0"/>
              <a:t> available to the algorithm during learning process</a:t>
            </a:r>
            <a:endParaRPr lang="en-US" sz="2400" i="1" dirty="0"/>
          </a:p>
        </p:txBody>
      </p:sp>
      <p:sp>
        <p:nvSpPr>
          <p:cNvPr id="14" name="Rectangle 13"/>
          <p:cNvSpPr/>
          <p:nvPr/>
        </p:nvSpPr>
        <p:spPr>
          <a:xfrm>
            <a:off x="1658477" y="2552344"/>
            <a:ext cx="219484" cy="190525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1658478" y="5098027"/>
            <a:ext cx="219484" cy="111629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7009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0447" y="236631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Gather/Clean Data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581549" y="236631"/>
            <a:ext cx="2615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Representing the Data</a:t>
            </a:r>
            <a:endParaRPr lang="en-US" sz="2000"/>
          </a:p>
        </p:txBody>
      </p:sp>
      <p:sp>
        <p:nvSpPr>
          <p:cNvPr id="4" name="TextBox 3"/>
          <p:cNvSpPr txBox="1"/>
          <p:nvPr/>
        </p:nvSpPr>
        <p:spPr>
          <a:xfrm>
            <a:off x="6438195" y="236631"/>
            <a:ext cx="2530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Build/Train the Model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9217769" y="236631"/>
            <a:ext cx="1320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Evaluation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0907684" y="236631"/>
            <a:ext cx="914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smtClean="0"/>
              <a:t>Deploy</a:t>
            </a:r>
            <a:endParaRPr lang="en-US" sz="2000" b="1" u="sng"/>
          </a:p>
        </p:txBody>
      </p:sp>
    </p:spTree>
    <p:extLst>
      <p:ext uri="{BB962C8B-B14F-4D97-AF65-F5344CB8AC3E}">
        <p14:creationId xmlns:p14="http://schemas.microsoft.com/office/powerpoint/2010/main" val="199930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407" y="1523223"/>
            <a:ext cx="9921766" cy="51605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0" y="457200"/>
            <a:ext cx="5512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Popular ML packages</a:t>
            </a:r>
          </a:p>
        </p:txBody>
      </p:sp>
    </p:spTree>
    <p:extLst>
      <p:ext uri="{BB962C8B-B14F-4D97-AF65-F5344CB8AC3E}">
        <p14:creationId xmlns:p14="http://schemas.microsoft.com/office/powerpoint/2010/main" val="532963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58529" y="1261268"/>
            <a:ext cx="1059917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Witten </a:t>
            </a:r>
            <a:r>
              <a:rPr lang="en-US" sz="2400" dirty="0"/>
              <a:t>et al. (2013) “Introduction to Statistical Learning with Applications in R.”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Kaufman </a:t>
            </a:r>
            <a:r>
              <a:rPr lang="en-US" sz="2400" dirty="0"/>
              <a:t>et al. (2011) “Leakage in Data Mining: Formulation, Detection &amp; Avoidance.”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err="1" smtClean="0"/>
              <a:t>Domingos</a:t>
            </a:r>
            <a:r>
              <a:rPr lang="en-US" sz="2400" dirty="0" smtClean="0"/>
              <a:t> </a:t>
            </a:r>
            <a:r>
              <a:rPr lang="en-US" sz="2400" dirty="0"/>
              <a:t>(2011) “A Few Useful Things to Know about Machine Learning.”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ML </a:t>
            </a:r>
            <a:r>
              <a:rPr lang="en-US" sz="2400" dirty="0"/>
              <a:t>for seismology reviews: Bergen et al. (2019), Science; Kong et al. (2018), SRL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1600" y="457200"/>
            <a:ext cx="5512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References and Resources</a:t>
            </a:r>
          </a:p>
        </p:txBody>
      </p:sp>
    </p:spTree>
    <p:extLst>
      <p:ext uri="{BB962C8B-B14F-4D97-AF65-F5344CB8AC3E}">
        <p14:creationId xmlns:p14="http://schemas.microsoft.com/office/powerpoint/2010/main" val="1529419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457200"/>
            <a:ext cx="4777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What is machine learning?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805179" y="1685999"/>
            <a:ext cx="7532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form of data analysis that </a:t>
            </a:r>
            <a:r>
              <a:rPr lang="en-US" sz="2400" b="1" dirty="0" smtClean="0"/>
              <a:t>automates</a:t>
            </a:r>
            <a:r>
              <a:rPr lang="en-US" sz="2400" dirty="0" smtClean="0"/>
              <a:t> model building</a:t>
            </a:r>
          </a:p>
          <a:p>
            <a:r>
              <a:rPr lang="en-US" sz="2400" dirty="0" smtClean="0"/>
              <a:t>using algorithms that </a:t>
            </a:r>
            <a:r>
              <a:rPr lang="en-US" sz="2400" b="1" dirty="0" smtClean="0"/>
              <a:t>improve</a:t>
            </a:r>
            <a:r>
              <a:rPr lang="en-US" sz="2400" dirty="0" smtClean="0"/>
              <a:t> their performance </a:t>
            </a:r>
          </a:p>
          <a:p>
            <a:r>
              <a:rPr lang="en-US" sz="2400" dirty="0" smtClean="0"/>
              <a:t>at some task </a:t>
            </a:r>
            <a:r>
              <a:rPr lang="en-US" sz="2400" b="1" dirty="0" smtClean="0"/>
              <a:t>with experience </a:t>
            </a:r>
            <a:r>
              <a:rPr lang="en-US" sz="2400" dirty="0" smtClean="0"/>
              <a:t>(data).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135" y="2771331"/>
            <a:ext cx="4797403" cy="47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95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457200"/>
            <a:ext cx="4208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Why machine learning?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762410" y="2201006"/>
            <a:ext cx="21782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ML can identify patterns in </a:t>
            </a:r>
            <a:r>
              <a:rPr lang="en-US" sz="2400" b="1" dirty="0" smtClean="0"/>
              <a:t>large, complex data sets</a:t>
            </a:r>
            <a:r>
              <a:rPr lang="en-US" sz="2400" dirty="0" smtClean="0"/>
              <a:t> that may be difficult to discover with traditional approaches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771" y="1041975"/>
            <a:ext cx="7598979" cy="54381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24053" y="6110775"/>
            <a:ext cx="3015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1"/>
                </a:solidFill>
              </a:rPr>
              <a:t>Bergen et al. (2019), Science</a:t>
            </a:r>
            <a:endParaRPr lang="en-US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720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457200"/>
            <a:ext cx="8692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Supervised Learning: </a:t>
            </a:r>
            <a:r>
              <a:rPr lang="en-US" sz="2800" i="1" dirty="0" smtClean="0"/>
              <a:t>Building models from examples</a:t>
            </a:r>
            <a:endParaRPr lang="en-US" sz="32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710" y="2049517"/>
            <a:ext cx="1397658" cy="1397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510" y="2049517"/>
            <a:ext cx="1402912" cy="13954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05488" y="2049517"/>
            <a:ext cx="1220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Training step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50539" y="3636579"/>
            <a:ext cx="1945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Labeled examples</a:t>
            </a:r>
          </a:p>
          <a:p>
            <a:pPr algn="ctr"/>
            <a:r>
              <a:rPr lang="en-US" i="1" dirty="0" smtClean="0"/>
              <a:t>(“Training data”)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2490952" y="3075595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smtClean="0"/>
              <a:t>“cat”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55370" y="3075595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“dog”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3519258" y="1457755"/>
            <a:ext cx="2162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Data &amp; Target </a:t>
            </a:r>
            <a:r>
              <a:rPr lang="en-US" sz="2000" i="1" dirty="0" smtClean="0"/>
              <a:t>(</a:t>
            </a:r>
            <a:r>
              <a:rPr lang="en-US" sz="2000" i="1" dirty="0" err="1" smtClean="0"/>
              <a:t>x,y</a:t>
            </a:r>
            <a:r>
              <a:rPr lang="en-US" sz="2000" i="1" dirty="0" smtClean="0"/>
              <a:t>)</a:t>
            </a:r>
            <a:endParaRPr lang="en-US" sz="20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010792" y="1457755"/>
            <a:ext cx="25014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Supervised Learning Algorithm</a:t>
            </a:r>
          </a:p>
          <a:p>
            <a:pPr algn="ctr"/>
            <a:r>
              <a:rPr lang="en-US" sz="2000" dirty="0" smtClean="0"/>
              <a:t>(e.g. neural network, random forest)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8195113" y="4634951"/>
            <a:ext cx="2122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Predictive Model </a:t>
            </a:r>
            <a:r>
              <a:rPr lang="en-US" sz="2000" i="1" dirty="0" smtClean="0"/>
              <a:t>f</a:t>
            </a:r>
            <a:endParaRPr lang="en-US" sz="20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1105488" y="5050882"/>
            <a:ext cx="1595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Prediction step</a:t>
            </a:r>
            <a:endParaRPr lang="en-US" sz="24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193" y="5050882"/>
            <a:ext cx="1395410" cy="13954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0243" y="5241856"/>
            <a:ext cx="1085113" cy="10851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69165" y="4505386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Data </a:t>
            </a:r>
            <a:r>
              <a:rPr lang="en-US" sz="2000" i="1" dirty="0" smtClean="0"/>
              <a:t>x</a:t>
            </a:r>
            <a:endParaRPr lang="en-US" sz="20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6355370" y="5206030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”cat” or “dog”?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46327" y="5926859"/>
            <a:ext cx="1508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Target y=f(x)</a:t>
            </a:r>
            <a:endParaRPr lang="en-US" sz="2000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322551" y="600007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smtClean="0">
                <a:solidFill>
                  <a:schemeClr val="bg1"/>
                </a:solidFill>
              </a:rPr>
              <a:t>“cat”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5850072" y="1451772"/>
            <a:ext cx="1992613" cy="404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5266747" y="4498652"/>
            <a:ext cx="2732022" cy="404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5400000">
            <a:off x="8414366" y="3444853"/>
            <a:ext cx="1702927" cy="404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5400000">
            <a:off x="8890837" y="5301451"/>
            <a:ext cx="595516" cy="404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483145" y="1419210"/>
            <a:ext cx="2198820" cy="4926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7950663" y="1407788"/>
            <a:ext cx="2685806" cy="13455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069165" y="4459120"/>
            <a:ext cx="1008420" cy="4926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8156731" y="4576520"/>
            <a:ext cx="2198820" cy="4926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393151" y="5885601"/>
            <a:ext cx="1590888" cy="4926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81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457200"/>
            <a:ext cx="5512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Unsupervised Learning</a:t>
            </a:r>
            <a:endParaRPr lang="en-US" sz="32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371600" y="1656392"/>
            <a:ext cx="904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Data </a:t>
            </a:r>
            <a:r>
              <a:rPr lang="en-US" sz="2000" i="1" dirty="0" smtClean="0"/>
              <a:t>X</a:t>
            </a:r>
            <a:endParaRPr lang="en-US" sz="2000" i="1" dirty="0"/>
          </a:p>
        </p:txBody>
      </p:sp>
      <p:sp>
        <p:nvSpPr>
          <p:cNvPr id="4" name="Rounded Rectangle 3"/>
          <p:cNvSpPr/>
          <p:nvPr/>
        </p:nvSpPr>
        <p:spPr>
          <a:xfrm>
            <a:off x="1371600" y="1610126"/>
            <a:ext cx="1008420" cy="4926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2620457" y="1643360"/>
            <a:ext cx="1992613" cy="404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853507" y="1271153"/>
            <a:ext cx="2685806" cy="13455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13636" y="1321120"/>
            <a:ext cx="25014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Unsupervised Learning Algorithm</a:t>
            </a:r>
          </a:p>
          <a:p>
            <a:pPr algn="ctr"/>
            <a:r>
              <a:rPr lang="en-US" sz="2000" dirty="0" smtClean="0"/>
              <a:t>(e.g. PCA, k-means)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8857265" y="1799999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/>
              <a:t>Structure in X</a:t>
            </a:r>
            <a:endParaRPr lang="en-US" sz="2000" i="1" dirty="0"/>
          </a:p>
        </p:txBody>
      </p:sp>
      <p:sp>
        <p:nvSpPr>
          <p:cNvPr id="9" name="Rounded Rectangle 8"/>
          <p:cNvSpPr/>
          <p:nvPr/>
        </p:nvSpPr>
        <p:spPr>
          <a:xfrm>
            <a:off x="8818883" y="1741568"/>
            <a:ext cx="1786055" cy="4926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662754" y="1741568"/>
            <a:ext cx="777053" cy="404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30" y="2948021"/>
            <a:ext cx="1353360" cy="13897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70" y="2884845"/>
            <a:ext cx="1361222" cy="13612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007" y="2948021"/>
            <a:ext cx="1590351" cy="15818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351" y="2835096"/>
            <a:ext cx="1460719" cy="14607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367" y="2974558"/>
            <a:ext cx="1308130" cy="130813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12579" y="4642792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Images only </a:t>
            </a:r>
          </a:p>
          <a:p>
            <a:pPr algn="ctr"/>
            <a:r>
              <a:rPr lang="en-US" i="1" dirty="0" smtClean="0"/>
              <a:t>(no labels)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9711910" y="2996576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smtClean="0"/>
              <a:t>Common patterns or features in images</a:t>
            </a:r>
            <a:endParaRPr lang="en-US" i="1"/>
          </a:p>
        </p:txBody>
      </p:sp>
      <p:sp>
        <p:nvSpPr>
          <p:cNvPr id="20" name="TextBox 19"/>
          <p:cNvSpPr txBox="1"/>
          <p:nvPr/>
        </p:nvSpPr>
        <p:spPr>
          <a:xfrm>
            <a:off x="5286335" y="5137010"/>
            <a:ext cx="182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Groups </a:t>
            </a:r>
            <a:r>
              <a:rPr lang="en-US" i="1" smtClean="0"/>
              <a:t>of similar images</a:t>
            </a:r>
            <a:endParaRPr lang="en-US" i="1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807" y="2653123"/>
            <a:ext cx="1333236" cy="133323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9278" y="4748725"/>
            <a:ext cx="4555200" cy="142290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818883" y="418287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03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371600" y="457200"/>
            <a:ext cx="5720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Basic ML workflow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414" y="1306429"/>
            <a:ext cx="6868948" cy="8564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14" y="2344817"/>
            <a:ext cx="6868948" cy="8487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414" y="3375485"/>
            <a:ext cx="6868948" cy="8841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414" y="4441558"/>
            <a:ext cx="6868948" cy="8664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414" y="5489945"/>
            <a:ext cx="6868948" cy="84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60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0447" y="236631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Gather/Clean Data</a:t>
            </a:r>
            <a:endParaRPr lang="en-US" sz="20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3581549" y="236631"/>
            <a:ext cx="2615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Representing the Data</a:t>
            </a:r>
            <a:endParaRPr lang="en-US" sz="2000"/>
          </a:p>
        </p:txBody>
      </p:sp>
      <p:sp>
        <p:nvSpPr>
          <p:cNvPr id="4" name="TextBox 3"/>
          <p:cNvSpPr txBox="1"/>
          <p:nvPr/>
        </p:nvSpPr>
        <p:spPr>
          <a:xfrm>
            <a:off x="6438195" y="236631"/>
            <a:ext cx="2530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Build/Train the Model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9217769" y="236631"/>
            <a:ext cx="1320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Evaluation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0907684" y="236631"/>
            <a:ext cx="914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Deploy</a:t>
            </a:r>
            <a:endParaRPr lang="en-US" sz="2000"/>
          </a:p>
        </p:txBody>
      </p:sp>
      <p:sp>
        <p:nvSpPr>
          <p:cNvPr id="8" name="TextBox 7"/>
          <p:cNvSpPr txBox="1"/>
          <p:nvPr/>
        </p:nvSpPr>
        <p:spPr>
          <a:xfrm>
            <a:off x="1160563" y="1417619"/>
            <a:ext cx="805720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Identifying, parsing, &amp; compiling data (from multiple sources)</a:t>
            </a:r>
          </a:p>
          <a:p>
            <a:r>
              <a:rPr lang="en-US" sz="2400" dirty="0"/>
              <a:t>Determining relevant data </a:t>
            </a:r>
            <a:r>
              <a:rPr lang="en-US" sz="2400" dirty="0" smtClean="0"/>
              <a:t>attributes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Data quality: missing data &amp; outliers</a:t>
            </a:r>
          </a:p>
          <a:p>
            <a:r>
              <a:rPr lang="en-US" sz="2400" dirty="0"/>
              <a:t>Standardization: normalization, </a:t>
            </a:r>
            <a:r>
              <a:rPr lang="en-US" sz="2400" dirty="0" err="1"/>
              <a:t>detrending</a:t>
            </a:r>
            <a:r>
              <a:rPr lang="en-US" sz="2400" dirty="0"/>
              <a:t>, etc.</a:t>
            </a:r>
          </a:p>
          <a:p>
            <a:r>
              <a:rPr lang="en-US" sz="2400" dirty="0"/>
              <a:t>Exploratory data </a:t>
            </a:r>
            <a:r>
              <a:rPr lang="en-US" sz="2400" dirty="0" smtClean="0"/>
              <a:t>analysis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Split data into training &amp; test sets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4165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0447" y="236631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Gather/Clean Data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581549" y="236631"/>
            <a:ext cx="2615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smtClean="0"/>
              <a:t>Representing the Data</a:t>
            </a:r>
            <a:endParaRPr lang="en-US" sz="2000" b="1" u="sng"/>
          </a:p>
        </p:txBody>
      </p:sp>
      <p:sp>
        <p:nvSpPr>
          <p:cNvPr id="5" name="TextBox 4"/>
          <p:cNvSpPr txBox="1"/>
          <p:nvPr/>
        </p:nvSpPr>
        <p:spPr>
          <a:xfrm>
            <a:off x="6438195" y="236631"/>
            <a:ext cx="2530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Build/Train the Model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217769" y="236631"/>
            <a:ext cx="1320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Evaluation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907684" y="236631"/>
            <a:ext cx="914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Deploy</a:t>
            </a:r>
            <a:endParaRPr lang="en-US" sz="20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792" y="1444252"/>
            <a:ext cx="9858344" cy="439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20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0447" y="236631"/>
            <a:ext cx="2238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Gather/Clean Data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581549" y="236631"/>
            <a:ext cx="2615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smtClean="0"/>
              <a:t>Representing the Data</a:t>
            </a:r>
            <a:endParaRPr lang="en-US" sz="2000" b="1" u="sng"/>
          </a:p>
        </p:txBody>
      </p:sp>
      <p:sp>
        <p:nvSpPr>
          <p:cNvPr id="5" name="TextBox 4"/>
          <p:cNvSpPr txBox="1"/>
          <p:nvPr/>
        </p:nvSpPr>
        <p:spPr>
          <a:xfrm>
            <a:off x="6438195" y="236631"/>
            <a:ext cx="2530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Build/Train the Model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217769" y="236631"/>
            <a:ext cx="1320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Evaluation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907684" y="236631"/>
            <a:ext cx="914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Deploy</a:t>
            </a:r>
            <a:endParaRPr lang="en-US" sz="2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51" y="1300931"/>
            <a:ext cx="10016359" cy="44810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26869" y="2469931"/>
            <a:ext cx="693683" cy="62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68760" y="1970689"/>
            <a:ext cx="693683" cy="62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49975" y="2590799"/>
            <a:ext cx="693683" cy="62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73062" y="1660634"/>
            <a:ext cx="362607" cy="62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42595" y="2280744"/>
            <a:ext cx="693683" cy="62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06868" y="3859647"/>
            <a:ext cx="479839" cy="42894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87157" y="4705730"/>
            <a:ext cx="572815" cy="5389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68964" y="4705730"/>
            <a:ext cx="479839" cy="42894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014539" y="4390420"/>
            <a:ext cx="621930" cy="5284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3338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360</TotalTime>
  <Words>440</Words>
  <Application>Microsoft Macintosh PowerPoint</Application>
  <PresentationFormat>Widescreen</PresentationFormat>
  <Paragraphs>109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Franklin Gothic Book</vt:lpstr>
      <vt:lpstr>Arial</vt:lpstr>
      <vt:lpstr>Crop</vt:lpstr>
      <vt:lpstr>Introduction to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Amanda Price</dc:creator>
  <cp:lastModifiedBy>Amanda Price</cp:lastModifiedBy>
  <cp:revision>15</cp:revision>
  <dcterms:created xsi:type="dcterms:W3CDTF">2019-05-10T13:51:29Z</dcterms:created>
  <dcterms:modified xsi:type="dcterms:W3CDTF">2019-05-10T19:52:15Z</dcterms:modified>
</cp:coreProperties>
</file>